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71" r:id="rId9"/>
    <p:sldId id="264" r:id="rId10"/>
    <p:sldId id="267" r:id="rId11"/>
    <p:sldId id="27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D9DE8B-3B1C-4520-A174-EF8A2816AAB2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6FBCF27-99A0-4FE0-958A-A4582B8BA161}">
      <dgm:prSet/>
      <dgm:spPr/>
      <dgm:t>
        <a:bodyPr/>
        <a:lstStyle/>
        <a:p>
          <a:r>
            <a:rPr lang="en-US" b="1" u="sng" dirty="0"/>
            <a:t>In-Stream Work</a:t>
          </a:r>
          <a:r>
            <a:rPr lang="en-US" b="1" u="none" dirty="0"/>
            <a:t>-  </a:t>
          </a:r>
          <a:r>
            <a:rPr lang="en-US" dirty="0"/>
            <a:t>No more than 50% of the waterway may be blocked at any given time as described in the project Environmental Permits package located in the contract</a:t>
          </a:r>
        </a:p>
      </dgm:t>
    </dgm:pt>
    <dgm:pt modelId="{E5403015-8C82-45B4-9824-53F9772A469E}" type="parTrans" cxnId="{C10A95EC-E08C-4820-9097-82C07CD28FF5}">
      <dgm:prSet/>
      <dgm:spPr/>
      <dgm:t>
        <a:bodyPr/>
        <a:lstStyle/>
        <a:p>
          <a:endParaRPr lang="en-US"/>
        </a:p>
      </dgm:t>
    </dgm:pt>
    <dgm:pt modelId="{06D76948-E7EE-4A4F-99D4-544D86CB20BE}" type="sibTrans" cxnId="{C10A95EC-E08C-4820-9097-82C07CD28FF5}">
      <dgm:prSet/>
      <dgm:spPr/>
      <dgm:t>
        <a:bodyPr/>
        <a:lstStyle/>
        <a:p>
          <a:endParaRPr lang="en-US"/>
        </a:p>
      </dgm:t>
    </dgm:pt>
    <dgm:pt modelId="{C0AA0DAC-2724-4DB6-87E9-F22E9E269044}">
      <dgm:prSet/>
      <dgm:spPr/>
      <dgm:t>
        <a:bodyPr/>
        <a:lstStyle/>
        <a:p>
          <a:r>
            <a:rPr lang="en-US" b="1" u="sng" dirty="0"/>
            <a:t>Environmentally Sensitive Area</a:t>
          </a:r>
          <a:r>
            <a:rPr lang="en-US" b="1" u="none" dirty="0"/>
            <a:t>- </a:t>
          </a:r>
          <a:r>
            <a:rPr lang="en-US" dirty="0"/>
            <a:t>Archaeological Site 44PW1226 is located within a portion of the ROW. This area will need to be marked off with high visibility safety fence according to the Special Provision for Limitation of Operations in the contract </a:t>
          </a:r>
        </a:p>
      </dgm:t>
    </dgm:pt>
    <dgm:pt modelId="{CAFD4EC7-A82E-4256-B09D-C181718C9F48}" type="parTrans" cxnId="{4607056F-2DC5-4475-85B3-4E52FF83A339}">
      <dgm:prSet/>
      <dgm:spPr/>
      <dgm:t>
        <a:bodyPr/>
        <a:lstStyle/>
        <a:p>
          <a:endParaRPr lang="en-US"/>
        </a:p>
      </dgm:t>
    </dgm:pt>
    <dgm:pt modelId="{6BE5494A-4FC2-4574-835B-8CF4577BE8F5}" type="sibTrans" cxnId="{4607056F-2DC5-4475-85B3-4E52FF83A339}">
      <dgm:prSet/>
      <dgm:spPr/>
      <dgm:t>
        <a:bodyPr/>
        <a:lstStyle/>
        <a:p>
          <a:endParaRPr lang="en-US"/>
        </a:p>
      </dgm:t>
    </dgm:pt>
    <dgm:pt modelId="{1A54BEAC-CAD5-487A-9DDD-CF31C4D7615C}">
      <dgm:prSet/>
      <dgm:spPr/>
      <dgm:t>
        <a:bodyPr/>
        <a:lstStyle/>
        <a:p>
          <a:r>
            <a:rPr lang="en-US" b="1" u="sng" dirty="0"/>
            <a:t>MOT</a:t>
          </a:r>
          <a:r>
            <a:rPr lang="en-US" b="1" u="none" dirty="0"/>
            <a:t>-</a:t>
          </a:r>
          <a:r>
            <a:rPr lang="en-US" dirty="0"/>
            <a:t> Allowable Lane Closure Hours will need to be adhered to. Two lanes of traffic both directions shall remain open outside of the allowable lane closure hour table on sheet 1K(1)</a:t>
          </a:r>
        </a:p>
      </dgm:t>
    </dgm:pt>
    <dgm:pt modelId="{9330067B-5C07-4356-8481-E9D3A6D309D3}" type="parTrans" cxnId="{C14220D4-F49A-4A65-873C-C10FFAD177B9}">
      <dgm:prSet/>
      <dgm:spPr/>
      <dgm:t>
        <a:bodyPr/>
        <a:lstStyle/>
        <a:p>
          <a:endParaRPr lang="en-US"/>
        </a:p>
      </dgm:t>
    </dgm:pt>
    <dgm:pt modelId="{CD80E35F-625B-4DC4-A81E-4CC7615AF816}" type="sibTrans" cxnId="{C14220D4-F49A-4A65-873C-C10FFAD177B9}">
      <dgm:prSet/>
      <dgm:spPr/>
      <dgm:t>
        <a:bodyPr/>
        <a:lstStyle/>
        <a:p>
          <a:endParaRPr lang="en-US"/>
        </a:p>
      </dgm:t>
    </dgm:pt>
    <dgm:pt modelId="{257023A3-33C7-4D6D-BA3D-5E2F9A2BEE4E}" type="pres">
      <dgm:prSet presAssocID="{F7D9DE8B-3B1C-4520-A174-EF8A2816AAB2}" presName="root" presStyleCnt="0">
        <dgm:presLayoutVars>
          <dgm:dir/>
          <dgm:resizeHandles val="exact"/>
        </dgm:presLayoutVars>
      </dgm:prSet>
      <dgm:spPr/>
    </dgm:pt>
    <dgm:pt modelId="{99869BED-CDF2-47E6-8660-D69BFEFE6E17}" type="pres">
      <dgm:prSet presAssocID="{E6FBCF27-99A0-4FE0-958A-A4582B8BA161}" presName="compNode" presStyleCnt="0"/>
      <dgm:spPr/>
    </dgm:pt>
    <dgm:pt modelId="{938BB0AF-828C-4AC6-89DE-40F022A7D018}" type="pres">
      <dgm:prSet presAssocID="{E6FBCF27-99A0-4FE0-958A-A4582B8BA161}" presName="bgRect" presStyleLbl="bgShp" presStyleIdx="0" presStyleCnt="3"/>
      <dgm:spPr/>
    </dgm:pt>
    <dgm:pt modelId="{952786C1-4C1D-48B0-9FB4-B40C8AE5FE20}" type="pres">
      <dgm:prSet presAssocID="{E6FBCF27-99A0-4FE0-958A-A4582B8BA161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idge scene"/>
        </a:ext>
      </dgm:extLst>
    </dgm:pt>
    <dgm:pt modelId="{810220AF-2494-46E6-8DBD-EE99CB16B797}" type="pres">
      <dgm:prSet presAssocID="{E6FBCF27-99A0-4FE0-958A-A4582B8BA161}" presName="spaceRect" presStyleCnt="0"/>
      <dgm:spPr/>
    </dgm:pt>
    <dgm:pt modelId="{E0DBDAFA-1986-4AA9-99FC-EFA36D8A1185}" type="pres">
      <dgm:prSet presAssocID="{E6FBCF27-99A0-4FE0-958A-A4582B8BA161}" presName="parTx" presStyleLbl="revTx" presStyleIdx="0" presStyleCnt="3">
        <dgm:presLayoutVars>
          <dgm:chMax val="0"/>
          <dgm:chPref val="0"/>
        </dgm:presLayoutVars>
      </dgm:prSet>
      <dgm:spPr/>
    </dgm:pt>
    <dgm:pt modelId="{3E191D8B-3E3B-469A-A77C-151979968FE1}" type="pres">
      <dgm:prSet presAssocID="{06D76948-E7EE-4A4F-99D4-544D86CB20BE}" presName="sibTrans" presStyleCnt="0"/>
      <dgm:spPr/>
    </dgm:pt>
    <dgm:pt modelId="{B90CBF38-1FCC-4F13-9E5E-ED806D0CA864}" type="pres">
      <dgm:prSet presAssocID="{C0AA0DAC-2724-4DB6-87E9-F22E9E269044}" presName="compNode" presStyleCnt="0"/>
      <dgm:spPr/>
    </dgm:pt>
    <dgm:pt modelId="{1E10D086-9BD4-49ED-A988-E36593445E5E}" type="pres">
      <dgm:prSet presAssocID="{C0AA0DAC-2724-4DB6-87E9-F22E9E269044}" presName="bgRect" presStyleLbl="bgShp" presStyleIdx="1" presStyleCnt="3"/>
      <dgm:spPr/>
    </dgm:pt>
    <dgm:pt modelId="{7A38A918-145B-4224-ACD1-D605ACADA498}" type="pres">
      <dgm:prSet presAssocID="{C0AA0DAC-2724-4DB6-87E9-F22E9E2690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rk scene"/>
        </a:ext>
      </dgm:extLst>
    </dgm:pt>
    <dgm:pt modelId="{1B1B0862-CE68-4510-9BCF-2FDD13CA0E66}" type="pres">
      <dgm:prSet presAssocID="{C0AA0DAC-2724-4DB6-87E9-F22E9E269044}" presName="spaceRect" presStyleCnt="0"/>
      <dgm:spPr/>
    </dgm:pt>
    <dgm:pt modelId="{9E44695A-A556-4A47-96A5-70EF44C8A223}" type="pres">
      <dgm:prSet presAssocID="{C0AA0DAC-2724-4DB6-87E9-F22E9E269044}" presName="parTx" presStyleLbl="revTx" presStyleIdx="1" presStyleCnt="3">
        <dgm:presLayoutVars>
          <dgm:chMax val="0"/>
          <dgm:chPref val="0"/>
        </dgm:presLayoutVars>
      </dgm:prSet>
      <dgm:spPr/>
    </dgm:pt>
    <dgm:pt modelId="{56D60655-9D2A-4327-BF54-3592C4DF8E86}" type="pres">
      <dgm:prSet presAssocID="{6BE5494A-4FC2-4574-835B-8CF4577BE8F5}" presName="sibTrans" presStyleCnt="0"/>
      <dgm:spPr/>
    </dgm:pt>
    <dgm:pt modelId="{5FA7980E-579D-4E00-B678-4A2E43CB2E97}" type="pres">
      <dgm:prSet presAssocID="{1A54BEAC-CAD5-487A-9DDD-CF31C4D7615C}" presName="compNode" presStyleCnt="0"/>
      <dgm:spPr/>
    </dgm:pt>
    <dgm:pt modelId="{585B7EED-BB1E-4B76-B7A6-8D3FD2B15EB5}" type="pres">
      <dgm:prSet presAssocID="{1A54BEAC-CAD5-487A-9DDD-CF31C4D7615C}" presName="bgRect" presStyleLbl="bgShp" presStyleIdx="2" presStyleCnt="3"/>
      <dgm:spPr/>
    </dgm:pt>
    <dgm:pt modelId="{4B98BD19-1855-4565-AB6B-B3BF3EF07BB1}" type="pres">
      <dgm:prSet presAssocID="{1A54BEAC-CAD5-487A-9DDD-CF31C4D7615C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vron Arrows"/>
        </a:ext>
      </dgm:extLst>
    </dgm:pt>
    <dgm:pt modelId="{B3B01C15-54BF-404D-B04A-1EAF3F0FB3D3}" type="pres">
      <dgm:prSet presAssocID="{1A54BEAC-CAD5-487A-9DDD-CF31C4D7615C}" presName="spaceRect" presStyleCnt="0"/>
      <dgm:spPr/>
    </dgm:pt>
    <dgm:pt modelId="{D1EB220F-72FF-45DE-9011-00C92174F7DC}" type="pres">
      <dgm:prSet presAssocID="{1A54BEAC-CAD5-487A-9DDD-CF31C4D7615C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2C0F71C-BA29-423F-A26B-C56491FC5A1C}" type="presOf" srcId="{1A54BEAC-CAD5-487A-9DDD-CF31C4D7615C}" destId="{D1EB220F-72FF-45DE-9011-00C92174F7DC}" srcOrd="0" destOrd="0" presId="urn:microsoft.com/office/officeart/2018/2/layout/IconVerticalSolidList"/>
    <dgm:cxn modelId="{D7379A4B-96B8-4E40-B528-D4E1C1AB23F3}" type="presOf" srcId="{C0AA0DAC-2724-4DB6-87E9-F22E9E269044}" destId="{9E44695A-A556-4A47-96A5-70EF44C8A223}" srcOrd="0" destOrd="0" presId="urn:microsoft.com/office/officeart/2018/2/layout/IconVerticalSolidList"/>
    <dgm:cxn modelId="{4607056F-2DC5-4475-85B3-4E52FF83A339}" srcId="{F7D9DE8B-3B1C-4520-A174-EF8A2816AAB2}" destId="{C0AA0DAC-2724-4DB6-87E9-F22E9E269044}" srcOrd="1" destOrd="0" parTransId="{CAFD4EC7-A82E-4256-B09D-C181718C9F48}" sibTransId="{6BE5494A-4FC2-4574-835B-8CF4577BE8F5}"/>
    <dgm:cxn modelId="{82D45FA8-32C5-4963-9AE3-44D07C97FC68}" type="presOf" srcId="{E6FBCF27-99A0-4FE0-958A-A4582B8BA161}" destId="{E0DBDAFA-1986-4AA9-99FC-EFA36D8A1185}" srcOrd="0" destOrd="0" presId="urn:microsoft.com/office/officeart/2018/2/layout/IconVerticalSolidList"/>
    <dgm:cxn modelId="{6106AAC3-A203-4E8B-9B42-E4C623C5053A}" type="presOf" srcId="{F7D9DE8B-3B1C-4520-A174-EF8A2816AAB2}" destId="{257023A3-33C7-4D6D-BA3D-5E2F9A2BEE4E}" srcOrd="0" destOrd="0" presId="urn:microsoft.com/office/officeart/2018/2/layout/IconVerticalSolidList"/>
    <dgm:cxn modelId="{C14220D4-F49A-4A65-873C-C10FFAD177B9}" srcId="{F7D9DE8B-3B1C-4520-A174-EF8A2816AAB2}" destId="{1A54BEAC-CAD5-487A-9DDD-CF31C4D7615C}" srcOrd="2" destOrd="0" parTransId="{9330067B-5C07-4356-8481-E9D3A6D309D3}" sibTransId="{CD80E35F-625B-4DC4-A81E-4CC7615AF816}"/>
    <dgm:cxn modelId="{C10A95EC-E08C-4820-9097-82C07CD28FF5}" srcId="{F7D9DE8B-3B1C-4520-A174-EF8A2816AAB2}" destId="{E6FBCF27-99A0-4FE0-958A-A4582B8BA161}" srcOrd="0" destOrd="0" parTransId="{E5403015-8C82-45B4-9824-53F9772A469E}" sibTransId="{06D76948-E7EE-4A4F-99D4-544D86CB20BE}"/>
    <dgm:cxn modelId="{687593D8-0877-4CE4-BB44-9A764B2C5A5F}" type="presParOf" srcId="{257023A3-33C7-4D6D-BA3D-5E2F9A2BEE4E}" destId="{99869BED-CDF2-47E6-8660-D69BFEFE6E17}" srcOrd="0" destOrd="0" presId="urn:microsoft.com/office/officeart/2018/2/layout/IconVerticalSolidList"/>
    <dgm:cxn modelId="{358F4278-9447-4FF3-85DA-295F7F58D6D8}" type="presParOf" srcId="{99869BED-CDF2-47E6-8660-D69BFEFE6E17}" destId="{938BB0AF-828C-4AC6-89DE-40F022A7D018}" srcOrd="0" destOrd="0" presId="urn:microsoft.com/office/officeart/2018/2/layout/IconVerticalSolidList"/>
    <dgm:cxn modelId="{C71DDEED-B5FA-4CBD-8898-AA78A40825EE}" type="presParOf" srcId="{99869BED-CDF2-47E6-8660-D69BFEFE6E17}" destId="{952786C1-4C1D-48B0-9FB4-B40C8AE5FE20}" srcOrd="1" destOrd="0" presId="urn:microsoft.com/office/officeart/2018/2/layout/IconVerticalSolidList"/>
    <dgm:cxn modelId="{1FE456AE-7131-4217-934F-6AD079C21450}" type="presParOf" srcId="{99869BED-CDF2-47E6-8660-D69BFEFE6E17}" destId="{810220AF-2494-46E6-8DBD-EE99CB16B797}" srcOrd="2" destOrd="0" presId="urn:microsoft.com/office/officeart/2018/2/layout/IconVerticalSolidList"/>
    <dgm:cxn modelId="{AA3E6423-4A41-4ACE-BDF7-76E1A97C4942}" type="presParOf" srcId="{99869BED-CDF2-47E6-8660-D69BFEFE6E17}" destId="{E0DBDAFA-1986-4AA9-99FC-EFA36D8A1185}" srcOrd="3" destOrd="0" presId="urn:microsoft.com/office/officeart/2018/2/layout/IconVerticalSolidList"/>
    <dgm:cxn modelId="{D4982B7F-1C23-4277-83BE-A65C191770DC}" type="presParOf" srcId="{257023A3-33C7-4D6D-BA3D-5E2F9A2BEE4E}" destId="{3E191D8B-3E3B-469A-A77C-151979968FE1}" srcOrd="1" destOrd="0" presId="urn:microsoft.com/office/officeart/2018/2/layout/IconVerticalSolidList"/>
    <dgm:cxn modelId="{B78D8C6F-FE14-447D-A6F7-D80B86105446}" type="presParOf" srcId="{257023A3-33C7-4D6D-BA3D-5E2F9A2BEE4E}" destId="{B90CBF38-1FCC-4F13-9E5E-ED806D0CA864}" srcOrd="2" destOrd="0" presId="urn:microsoft.com/office/officeart/2018/2/layout/IconVerticalSolidList"/>
    <dgm:cxn modelId="{D38CC5BA-3F11-4DDA-BB9B-8C7405D4712A}" type="presParOf" srcId="{B90CBF38-1FCC-4F13-9E5E-ED806D0CA864}" destId="{1E10D086-9BD4-49ED-A988-E36593445E5E}" srcOrd="0" destOrd="0" presId="urn:microsoft.com/office/officeart/2018/2/layout/IconVerticalSolidList"/>
    <dgm:cxn modelId="{2FD7B7A2-9C90-4A17-9B4A-230543C5A4B0}" type="presParOf" srcId="{B90CBF38-1FCC-4F13-9E5E-ED806D0CA864}" destId="{7A38A918-145B-4224-ACD1-D605ACADA498}" srcOrd="1" destOrd="0" presId="urn:microsoft.com/office/officeart/2018/2/layout/IconVerticalSolidList"/>
    <dgm:cxn modelId="{FDACA7D1-2093-4B12-8ED4-F5034854C2E6}" type="presParOf" srcId="{B90CBF38-1FCC-4F13-9E5E-ED806D0CA864}" destId="{1B1B0862-CE68-4510-9BCF-2FDD13CA0E66}" srcOrd="2" destOrd="0" presId="urn:microsoft.com/office/officeart/2018/2/layout/IconVerticalSolidList"/>
    <dgm:cxn modelId="{6FC0A28B-14B0-4902-A275-911004F0BC28}" type="presParOf" srcId="{B90CBF38-1FCC-4F13-9E5E-ED806D0CA864}" destId="{9E44695A-A556-4A47-96A5-70EF44C8A223}" srcOrd="3" destOrd="0" presId="urn:microsoft.com/office/officeart/2018/2/layout/IconVerticalSolidList"/>
    <dgm:cxn modelId="{7C74A9AE-6412-4AAB-A22F-3613547BCB41}" type="presParOf" srcId="{257023A3-33C7-4D6D-BA3D-5E2F9A2BEE4E}" destId="{56D60655-9D2A-4327-BF54-3592C4DF8E86}" srcOrd="3" destOrd="0" presId="urn:microsoft.com/office/officeart/2018/2/layout/IconVerticalSolidList"/>
    <dgm:cxn modelId="{1984203B-0325-4D58-8345-3302FBB51651}" type="presParOf" srcId="{257023A3-33C7-4D6D-BA3D-5E2F9A2BEE4E}" destId="{5FA7980E-579D-4E00-B678-4A2E43CB2E97}" srcOrd="4" destOrd="0" presId="urn:microsoft.com/office/officeart/2018/2/layout/IconVerticalSolidList"/>
    <dgm:cxn modelId="{002A0697-85E5-49D7-BA1E-B68F7EDE085B}" type="presParOf" srcId="{5FA7980E-579D-4E00-B678-4A2E43CB2E97}" destId="{585B7EED-BB1E-4B76-B7A6-8D3FD2B15EB5}" srcOrd="0" destOrd="0" presId="urn:microsoft.com/office/officeart/2018/2/layout/IconVerticalSolidList"/>
    <dgm:cxn modelId="{E7EE5653-0953-4960-8238-F9E5E9D7BCC9}" type="presParOf" srcId="{5FA7980E-579D-4E00-B678-4A2E43CB2E97}" destId="{4B98BD19-1855-4565-AB6B-B3BF3EF07BB1}" srcOrd="1" destOrd="0" presId="urn:microsoft.com/office/officeart/2018/2/layout/IconVerticalSolidList"/>
    <dgm:cxn modelId="{B1A534FD-4F0F-466F-A229-29AD82BA2522}" type="presParOf" srcId="{5FA7980E-579D-4E00-B678-4A2E43CB2E97}" destId="{B3B01C15-54BF-404D-B04A-1EAF3F0FB3D3}" srcOrd="2" destOrd="0" presId="urn:microsoft.com/office/officeart/2018/2/layout/IconVerticalSolidList"/>
    <dgm:cxn modelId="{F001EE38-5AE8-4521-857D-4273578AF1F7}" type="presParOf" srcId="{5FA7980E-579D-4E00-B678-4A2E43CB2E97}" destId="{D1EB220F-72FF-45DE-9011-00C92174F7DC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C09BA8-1649-4B74-9D56-BC0B5CB8A499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565AB70-9158-4836-ADCF-B0315094AF78}">
      <dgm:prSet/>
      <dgm:spPr/>
      <dgm:t>
        <a:bodyPr/>
        <a:lstStyle/>
        <a:p>
          <a:r>
            <a:rPr lang="en-US" b="1"/>
            <a:t>Submission of Detailed Girder Erection Plan (GEP)</a:t>
          </a:r>
          <a:endParaRPr lang="en-US"/>
        </a:p>
      </dgm:t>
    </dgm:pt>
    <dgm:pt modelId="{06BEDF04-9E41-401B-926B-C5012B7F5622}" type="parTrans" cxnId="{95D044B8-935B-4840-98ED-02686FED4A30}">
      <dgm:prSet/>
      <dgm:spPr/>
      <dgm:t>
        <a:bodyPr/>
        <a:lstStyle/>
        <a:p>
          <a:endParaRPr lang="en-US"/>
        </a:p>
      </dgm:t>
    </dgm:pt>
    <dgm:pt modelId="{73023AB6-F9DC-4E9D-A52D-3E7E262F5558}" type="sibTrans" cxnId="{95D044B8-935B-4840-98ED-02686FED4A30}">
      <dgm:prSet/>
      <dgm:spPr/>
      <dgm:t>
        <a:bodyPr/>
        <a:lstStyle/>
        <a:p>
          <a:endParaRPr lang="en-US"/>
        </a:p>
      </dgm:t>
    </dgm:pt>
    <dgm:pt modelId="{38F6F2C9-5322-426D-B91E-F42DE691303B}">
      <dgm:prSet/>
      <dgm:spPr/>
      <dgm:t>
        <a:bodyPr/>
        <a:lstStyle/>
        <a:p>
          <a:r>
            <a:rPr lang="en-US" b="1"/>
            <a:t>Temporary Support Beam System</a:t>
          </a:r>
          <a:endParaRPr lang="en-US"/>
        </a:p>
      </dgm:t>
    </dgm:pt>
    <dgm:pt modelId="{221EC3E7-6824-4E18-A76D-A02F3F3E1846}" type="parTrans" cxnId="{760BDA74-C56F-4AB7-875E-DF2ED5B3B536}">
      <dgm:prSet/>
      <dgm:spPr/>
      <dgm:t>
        <a:bodyPr/>
        <a:lstStyle/>
        <a:p>
          <a:endParaRPr lang="en-US"/>
        </a:p>
      </dgm:t>
    </dgm:pt>
    <dgm:pt modelId="{1437556E-68B0-4106-ACE1-75BA9C3E49A7}" type="sibTrans" cxnId="{760BDA74-C56F-4AB7-875E-DF2ED5B3B536}">
      <dgm:prSet/>
      <dgm:spPr/>
      <dgm:t>
        <a:bodyPr/>
        <a:lstStyle/>
        <a:p>
          <a:endParaRPr lang="en-US"/>
        </a:p>
      </dgm:t>
    </dgm:pt>
    <dgm:pt modelId="{DA68F180-E466-48D2-B760-D04B348BA31D}">
      <dgm:prSet/>
      <dgm:spPr/>
      <dgm:t>
        <a:bodyPr/>
        <a:lstStyle/>
        <a:p>
          <a:r>
            <a:rPr lang="en-US" b="1"/>
            <a:t>Temporary Shoring</a:t>
          </a:r>
          <a:endParaRPr lang="en-US"/>
        </a:p>
      </dgm:t>
    </dgm:pt>
    <dgm:pt modelId="{0695AE75-12ED-4313-BF6D-3B755D6055B1}" type="parTrans" cxnId="{5433D34B-B687-4339-81E7-ABDD1AC04D72}">
      <dgm:prSet/>
      <dgm:spPr/>
      <dgm:t>
        <a:bodyPr/>
        <a:lstStyle/>
        <a:p>
          <a:endParaRPr lang="en-US"/>
        </a:p>
      </dgm:t>
    </dgm:pt>
    <dgm:pt modelId="{D9337265-EBAE-4728-80DA-6C785825943C}" type="sibTrans" cxnId="{5433D34B-B687-4339-81E7-ABDD1AC04D72}">
      <dgm:prSet/>
      <dgm:spPr/>
      <dgm:t>
        <a:bodyPr/>
        <a:lstStyle/>
        <a:p>
          <a:endParaRPr lang="en-US"/>
        </a:p>
      </dgm:t>
    </dgm:pt>
    <dgm:pt modelId="{98715A6B-12A0-4832-B7B1-C66C11186B65}">
      <dgm:prSet/>
      <dgm:spPr/>
      <dgm:t>
        <a:bodyPr/>
        <a:lstStyle/>
        <a:p>
          <a:r>
            <a:rPr lang="en-US" b="1"/>
            <a:t>Micro Piles</a:t>
          </a:r>
          <a:endParaRPr lang="en-US"/>
        </a:p>
      </dgm:t>
    </dgm:pt>
    <dgm:pt modelId="{4B4A9517-4FC3-43CD-B2CC-8EDD242AF190}" type="parTrans" cxnId="{53CD3E5B-F956-4EF9-8933-5D4345C52095}">
      <dgm:prSet/>
      <dgm:spPr/>
      <dgm:t>
        <a:bodyPr/>
        <a:lstStyle/>
        <a:p>
          <a:endParaRPr lang="en-US"/>
        </a:p>
      </dgm:t>
    </dgm:pt>
    <dgm:pt modelId="{35EC1086-7354-4E6B-A084-C48BC63705CC}" type="sibTrans" cxnId="{53CD3E5B-F956-4EF9-8933-5D4345C52095}">
      <dgm:prSet/>
      <dgm:spPr/>
      <dgm:t>
        <a:bodyPr/>
        <a:lstStyle/>
        <a:p>
          <a:endParaRPr lang="en-US"/>
        </a:p>
      </dgm:t>
    </dgm:pt>
    <dgm:pt modelId="{99A5E8A1-39A7-4CEB-BB29-338108A29C2F}" type="pres">
      <dgm:prSet presAssocID="{15C09BA8-1649-4B74-9D56-BC0B5CB8A499}" presName="linear" presStyleCnt="0">
        <dgm:presLayoutVars>
          <dgm:animLvl val="lvl"/>
          <dgm:resizeHandles val="exact"/>
        </dgm:presLayoutVars>
      </dgm:prSet>
      <dgm:spPr/>
    </dgm:pt>
    <dgm:pt modelId="{B6476C9A-EDA3-4705-8853-25E178B837A7}" type="pres">
      <dgm:prSet presAssocID="{7565AB70-9158-4836-ADCF-B0315094AF7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34F248C-5643-4B79-A87D-A0084231E3C7}" type="pres">
      <dgm:prSet presAssocID="{73023AB6-F9DC-4E9D-A52D-3E7E262F5558}" presName="spacer" presStyleCnt="0"/>
      <dgm:spPr/>
    </dgm:pt>
    <dgm:pt modelId="{D82EA9D4-0E27-461B-9043-9A5B3D5982E5}" type="pres">
      <dgm:prSet presAssocID="{38F6F2C9-5322-426D-B91E-F42DE691303B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675ECFF0-62AA-4D04-9AB1-ABFABEADE53A}" type="pres">
      <dgm:prSet presAssocID="{1437556E-68B0-4106-ACE1-75BA9C3E49A7}" presName="spacer" presStyleCnt="0"/>
      <dgm:spPr/>
    </dgm:pt>
    <dgm:pt modelId="{741E3B6E-FFA3-435A-93B8-394BACCE429B}" type="pres">
      <dgm:prSet presAssocID="{DA68F180-E466-48D2-B760-D04B348BA31D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EA9D9339-1DAF-4E9E-A456-94D5882CD772}" type="pres">
      <dgm:prSet presAssocID="{D9337265-EBAE-4728-80DA-6C785825943C}" presName="spacer" presStyleCnt="0"/>
      <dgm:spPr/>
    </dgm:pt>
    <dgm:pt modelId="{B6C3503B-07E0-4CDB-9D74-7E052F08C9D3}" type="pres">
      <dgm:prSet presAssocID="{98715A6B-12A0-4832-B7B1-C66C11186B6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79E38726-25FC-48A2-81B7-3CD3F3918A54}" type="presOf" srcId="{38F6F2C9-5322-426D-B91E-F42DE691303B}" destId="{D82EA9D4-0E27-461B-9043-9A5B3D5982E5}" srcOrd="0" destOrd="0" presId="urn:microsoft.com/office/officeart/2005/8/layout/vList2"/>
    <dgm:cxn modelId="{5BD6DC28-6DBD-4F58-A87C-E3B9249AE62C}" type="presOf" srcId="{15C09BA8-1649-4B74-9D56-BC0B5CB8A499}" destId="{99A5E8A1-39A7-4CEB-BB29-338108A29C2F}" srcOrd="0" destOrd="0" presId="urn:microsoft.com/office/officeart/2005/8/layout/vList2"/>
    <dgm:cxn modelId="{53CD3E5B-F956-4EF9-8933-5D4345C52095}" srcId="{15C09BA8-1649-4B74-9D56-BC0B5CB8A499}" destId="{98715A6B-12A0-4832-B7B1-C66C11186B65}" srcOrd="3" destOrd="0" parTransId="{4B4A9517-4FC3-43CD-B2CC-8EDD242AF190}" sibTransId="{35EC1086-7354-4E6B-A084-C48BC63705CC}"/>
    <dgm:cxn modelId="{5433D34B-B687-4339-81E7-ABDD1AC04D72}" srcId="{15C09BA8-1649-4B74-9D56-BC0B5CB8A499}" destId="{DA68F180-E466-48D2-B760-D04B348BA31D}" srcOrd="2" destOrd="0" parTransId="{0695AE75-12ED-4313-BF6D-3B755D6055B1}" sibTransId="{D9337265-EBAE-4728-80DA-6C785825943C}"/>
    <dgm:cxn modelId="{760BDA74-C56F-4AB7-875E-DF2ED5B3B536}" srcId="{15C09BA8-1649-4B74-9D56-BC0B5CB8A499}" destId="{38F6F2C9-5322-426D-B91E-F42DE691303B}" srcOrd="1" destOrd="0" parTransId="{221EC3E7-6824-4E18-A76D-A02F3F3E1846}" sibTransId="{1437556E-68B0-4106-ACE1-75BA9C3E49A7}"/>
    <dgm:cxn modelId="{466DB89C-F99C-47D9-8B48-AE44CAF249DC}" type="presOf" srcId="{DA68F180-E466-48D2-B760-D04B348BA31D}" destId="{741E3B6E-FFA3-435A-93B8-394BACCE429B}" srcOrd="0" destOrd="0" presId="urn:microsoft.com/office/officeart/2005/8/layout/vList2"/>
    <dgm:cxn modelId="{95D044B8-935B-4840-98ED-02686FED4A30}" srcId="{15C09BA8-1649-4B74-9D56-BC0B5CB8A499}" destId="{7565AB70-9158-4836-ADCF-B0315094AF78}" srcOrd="0" destOrd="0" parTransId="{06BEDF04-9E41-401B-926B-C5012B7F5622}" sibTransId="{73023AB6-F9DC-4E9D-A52D-3E7E262F5558}"/>
    <dgm:cxn modelId="{9C8B45E8-9721-4302-A0C3-FAC3C0AA7450}" type="presOf" srcId="{7565AB70-9158-4836-ADCF-B0315094AF78}" destId="{B6476C9A-EDA3-4705-8853-25E178B837A7}" srcOrd="0" destOrd="0" presId="urn:microsoft.com/office/officeart/2005/8/layout/vList2"/>
    <dgm:cxn modelId="{07F8C5EC-4172-4BCE-8FF0-347337272D04}" type="presOf" srcId="{98715A6B-12A0-4832-B7B1-C66C11186B65}" destId="{B6C3503B-07E0-4CDB-9D74-7E052F08C9D3}" srcOrd="0" destOrd="0" presId="urn:microsoft.com/office/officeart/2005/8/layout/vList2"/>
    <dgm:cxn modelId="{BAB366F2-EA3C-4E3D-9776-717B076E0E4C}" type="presParOf" srcId="{99A5E8A1-39A7-4CEB-BB29-338108A29C2F}" destId="{B6476C9A-EDA3-4705-8853-25E178B837A7}" srcOrd="0" destOrd="0" presId="urn:microsoft.com/office/officeart/2005/8/layout/vList2"/>
    <dgm:cxn modelId="{1FF89F97-64CE-49BF-A41A-96F31F20C151}" type="presParOf" srcId="{99A5E8A1-39A7-4CEB-BB29-338108A29C2F}" destId="{434F248C-5643-4B79-A87D-A0084231E3C7}" srcOrd="1" destOrd="0" presId="urn:microsoft.com/office/officeart/2005/8/layout/vList2"/>
    <dgm:cxn modelId="{C3B929FF-60EE-448E-9117-B48B460F6411}" type="presParOf" srcId="{99A5E8A1-39A7-4CEB-BB29-338108A29C2F}" destId="{D82EA9D4-0E27-461B-9043-9A5B3D5982E5}" srcOrd="2" destOrd="0" presId="urn:microsoft.com/office/officeart/2005/8/layout/vList2"/>
    <dgm:cxn modelId="{0E868797-4104-4248-AD59-9FFCD2C28030}" type="presParOf" srcId="{99A5E8A1-39A7-4CEB-BB29-338108A29C2F}" destId="{675ECFF0-62AA-4D04-9AB1-ABFABEADE53A}" srcOrd="3" destOrd="0" presId="urn:microsoft.com/office/officeart/2005/8/layout/vList2"/>
    <dgm:cxn modelId="{31839B6E-1016-49AB-B20B-DF69D87213F1}" type="presParOf" srcId="{99A5E8A1-39A7-4CEB-BB29-338108A29C2F}" destId="{741E3B6E-FFA3-435A-93B8-394BACCE429B}" srcOrd="4" destOrd="0" presId="urn:microsoft.com/office/officeart/2005/8/layout/vList2"/>
    <dgm:cxn modelId="{14CEDDCF-5606-463B-A239-3D23DEF4DDC6}" type="presParOf" srcId="{99A5E8A1-39A7-4CEB-BB29-338108A29C2F}" destId="{EA9D9339-1DAF-4E9E-A456-94D5882CD772}" srcOrd="5" destOrd="0" presId="urn:microsoft.com/office/officeart/2005/8/layout/vList2"/>
    <dgm:cxn modelId="{76CC0B88-20D6-44E5-B221-A50287F5F681}" type="presParOf" srcId="{99A5E8A1-39A7-4CEB-BB29-338108A29C2F}" destId="{B6C3503B-07E0-4CDB-9D74-7E052F08C9D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BB0AF-828C-4AC6-89DE-40F022A7D018}">
      <dsp:nvSpPr>
        <dsp:cNvPr id="0" name=""/>
        <dsp:cNvSpPr/>
      </dsp:nvSpPr>
      <dsp:spPr>
        <a:xfrm>
          <a:off x="0" y="572"/>
          <a:ext cx="11176000" cy="13385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786C1-4C1D-48B0-9FB4-B40C8AE5FE20}">
      <dsp:nvSpPr>
        <dsp:cNvPr id="0" name=""/>
        <dsp:cNvSpPr/>
      </dsp:nvSpPr>
      <dsp:spPr>
        <a:xfrm>
          <a:off x="404906" y="301742"/>
          <a:ext cx="736194" cy="73619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DBDAFA-1986-4AA9-99FC-EFA36D8A1185}">
      <dsp:nvSpPr>
        <dsp:cNvPr id="0" name=""/>
        <dsp:cNvSpPr/>
      </dsp:nvSpPr>
      <dsp:spPr>
        <a:xfrm>
          <a:off x="1546007" y="572"/>
          <a:ext cx="9629992" cy="1338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662" tIns="141662" rIns="141662" bIns="14166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In-Stream Work</a:t>
          </a:r>
          <a:r>
            <a:rPr lang="en-US" sz="2000" b="1" u="none" kern="1200" dirty="0"/>
            <a:t>-  </a:t>
          </a:r>
          <a:r>
            <a:rPr lang="en-US" sz="2000" kern="1200" dirty="0"/>
            <a:t>No more than 50% of the waterway may be blocked at any given time as described in the project Environmental Permits package located in the contract</a:t>
          </a:r>
        </a:p>
      </dsp:txBody>
      <dsp:txXfrm>
        <a:off x="1546007" y="572"/>
        <a:ext cx="9629992" cy="1338534"/>
      </dsp:txXfrm>
    </dsp:sp>
    <dsp:sp modelId="{1E10D086-9BD4-49ED-A988-E36593445E5E}">
      <dsp:nvSpPr>
        <dsp:cNvPr id="0" name=""/>
        <dsp:cNvSpPr/>
      </dsp:nvSpPr>
      <dsp:spPr>
        <a:xfrm>
          <a:off x="0" y="1673740"/>
          <a:ext cx="11176000" cy="13385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38A918-145B-4224-ACD1-D605ACADA498}">
      <dsp:nvSpPr>
        <dsp:cNvPr id="0" name=""/>
        <dsp:cNvSpPr/>
      </dsp:nvSpPr>
      <dsp:spPr>
        <a:xfrm>
          <a:off x="404906" y="1974910"/>
          <a:ext cx="736194" cy="73619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44695A-A556-4A47-96A5-70EF44C8A223}">
      <dsp:nvSpPr>
        <dsp:cNvPr id="0" name=""/>
        <dsp:cNvSpPr/>
      </dsp:nvSpPr>
      <dsp:spPr>
        <a:xfrm>
          <a:off x="1546007" y="1673740"/>
          <a:ext cx="9629992" cy="1338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662" tIns="141662" rIns="141662" bIns="14166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Environmentally Sensitive Area</a:t>
          </a:r>
          <a:r>
            <a:rPr lang="en-US" sz="2000" b="1" u="none" kern="1200" dirty="0"/>
            <a:t>- </a:t>
          </a:r>
          <a:r>
            <a:rPr lang="en-US" sz="2000" kern="1200" dirty="0"/>
            <a:t>Archaeological Site 44PW1226 is located within a portion of the ROW. This area will need to be marked off with high visibility safety fence according to the Special Provision for Limitation of Operations in the contract </a:t>
          </a:r>
        </a:p>
      </dsp:txBody>
      <dsp:txXfrm>
        <a:off x="1546007" y="1673740"/>
        <a:ext cx="9629992" cy="1338534"/>
      </dsp:txXfrm>
    </dsp:sp>
    <dsp:sp modelId="{585B7EED-BB1E-4B76-B7A6-8D3FD2B15EB5}">
      <dsp:nvSpPr>
        <dsp:cNvPr id="0" name=""/>
        <dsp:cNvSpPr/>
      </dsp:nvSpPr>
      <dsp:spPr>
        <a:xfrm>
          <a:off x="0" y="3346908"/>
          <a:ext cx="11176000" cy="133853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98BD19-1855-4565-AB6B-B3BF3EF07BB1}">
      <dsp:nvSpPr>
        <dsp:cNvPr id="0" name=""/>
        <dsp:cNvSpPr/>
      </dsp:nvSpPr>
      <dsp:spPr>
        <a:xfrm>
          <a:off x="404906" y="3648078"/>
          <a:ext cx="736194" cy="73619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EB220F-72FF-45DE-9011-00C92174F7DC}">
      <dsp:nvSpPr>
        <dsp:cNvPr id="0" name=""/>
        <dsp:cNvSpPr/>
      </dsp:nvSpPr>
      <dsp:spPr>
        <a:xfrm>
          <a:off x="1546007" y="3346908"/>
          <a:ext cx="9629992" cy="13385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1662" tIns="141662" rIns="141662" bIns="141662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u="sng" kern="1200" dirty="0"/>
            <a:t>MOT</a:t>
          </a:r>
          <a:r>
            <a:rPr lang="en-US" sz="2000" b="1" u="none" kern="1200" dirty="0"/>
            <a:t>-</a:t>
          </a:r>
          <a:r>
            <a:rPr lang="en-US" sz="2000" kern="1200" dirty="0"/>
            <a:t> Allowable Lane Closure Hours will need to be adhered to. Two lanes of traffic both directions shall remain open outside of the allowable lane closure hour table on sheet 1K(1)</a:t>
          </a:r>
        </a:p>
      </dsp:txBody>
      <dsp:txXfrm>
        <a:off x="1546007" y="3346908"/>
        <a:ext cx="9629992" cy="13385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76C9A-EDA3-4705-8853-25E178B837A7}">
      <dsp:nvSpPr>
        <dsp:cNvPr id="0" name=""/>
        <dsp:cNvSpPr/>
      </dsp:nvSpPr>
      <dsp:spPr>
        <a:xfrm>
          <a:off x="0" y="47799"/>
          <a:ext cx="5689600" cy="11196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/>
            <a:t>Submission of Detailed Girder Erection Plan (GEP)</a:t>
          </a:r>
          <a:endParaRPr lang="en-US" sz="2900" kern="1200"/>
        </a:p>
      </dsp:txBody>
      <dsp:txXfrm>
        <a:off x="54659" y="102458"/>
        <a:ext cx="5580282" cy="1010372"/>
      </dsp:txXfrm>
    </dsp:sp>
    <dsp:sp modelId="{D82EA9D4-0E27-461B-9043-9A5B3D5982E5}">
      <dsp:nvSpPr>
        <dsp:cNvPr id="0" name=""/>
        <dsp:cNvSpPr/>
      </dsp:nvSpPr>
      <dsp:spPr>
        <a:xfrm>
          <a:off x="0" y="1251009"/>
          <a:ext cx="5689600" cy="11196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/>
            <a:t>Temporary Support Beam System</a:t>
          </a:r>
          <a:endParaRPr lang="en-US" sz="2900" kern="1200"/>
        </a:p>
      </dsp:txBody>
      <dsp:txXfrm>
        <a:off x="54659" y="1305668"/>
        <a:ext cx="5580282" cy="1010372"/>
      </dsp:txXfrm>
    </dsp:sp>
    <dsp:sp modelId="{741E3B6E-FFA3-435A-93B8-394BACCE429B}">
      <dsp:nvSpPr>
        <dsp:cNvPr id="0" name=""/>
        <dsp:cNvSpPr/>
      </dsp:nvSpPr>
      <dsp:spPr>
        <a:xfrm>
          <a:off x="0" y="2454219"/>
          <a:ext cx="5689600" cy="11196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/>
            <a:t>Temporary Shoring</a:t>
          </a:r>
          <a:endParaRPr lang="en-US" sz="2900" kern="1200"/>
        </a:p>
      </dsp:txBody>
      <dsp:txXfrm>
        <a:off x="54659" y="2508878"/>
        <a:ext cx="5580282" cy="1010372"/>
      </dsp:txXfrm>
    </dsp:sp>
    <dsp:sp modelId="{B6C3503B-07E0-4CDB-9D74-7E052F08C9D3}">
      <dsp:nvSpPr>
        <dsp:cNvPr id="0" name=""/>
        <dsp:cNvSpPr/>
      </dsp:nvSpPr>
      <dsp:spPr>
        <a:xfrm>
          <a:off x="0" y="3657429"/>
          <a:ext cx="5689600" cy="111969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b="1" kern="1200"/>
            <a:t>Micro Piles</a:t>
          </a:r>
          <a:endParaRPr lang="en-US" sz="2900" kern="1200"/>
        </a:p>
      </dsp:txBody>
      <dsp:txXfrm>
        <a:off x="54659" y="3712088"/>
        <a:ext cx="5580282" cy="1010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29FE79-16EF-44A6-BFE0-B0F4ECF7B8AD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C0820-17D8-4416-A2CF-3260AA6D5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999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aw.lis.virginia.gov/vacode/title33.2/chapter3/section33.2-369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1D95CF-A65D-4D54-BDE0-7BC24E4ECD6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090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315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595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2657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2140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6606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https://law.lis.virginia.gov/vacode/title33.2/chapter3/section33.2-369/</a:t>
            </a:r>
            <a:endParaRPr lang="en-US" dirty="0"/>
          </a:p>
          <a:p>
            <a:r>
              <a:rPr lang="en-US" dirty="0"/>
              <a:t>Also</a:t>
            </a:r>
            <a:r>
              <a:rPr lang="en-US" baseline="0" dirty="0"/>
              <a:t> contains criteria for pavement conditions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1D95CF-A65D-4D54-BDE0-7BC24E4ECD6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6548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07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745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621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2763215"/>
            <a:ext cx="4991100" cy="133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67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1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5" y="2514600"/>
            <a:ext cx="10614914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rgbClr val="0E3793"/>
                </a:solidFill>
              </a:defRPr>
            </a:lvl1pPr>
          </a:lstStyle>
          <a:p>
            <a:r>
              <a:rPr lang="en-US" dirty="0"/>
              <a:t>Name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01" y="457528"/>
            <a:ext cx="905598" cy="243295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C60B736-AEDE-AB43-B75F-1B9181B0350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63084" y="3610537"/>
            <a:ext cx="10614915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6AD00B6-DC4F-CF43-9BCD-7180174F2A3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7721600" y="5486402"/>
            <a:ext cx="3711388" cy="380999"/>
          </a:xfrm>
        </p:spPr>
        <p:txBody>
          <a:bodyPr lIns="91440" tIns="0" rIns="0" bIns="0" anchor="ctr" anchorCtr="0"/>
          <a:lstStyle>
            <a:lvl1pPr marL="0" indent="0" algn="r">
              <a:buNone/>
              <a:defRPr sz="12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468368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2763215"/>
            <a:ext cx="4991100" cy="133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5" y="2514600"/>
            <a:ext cx="10614914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rgbClr val="0E3793"/>
                </a:solidFill>
              </a:defRPr>
            </a:lvl1pPr>
          </a:lstStyle>
          <a:p>
            <a:r>
              <a:rPr lang="en-US" dirty="0"/>
              <a:t>Name of Presentation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Name of Presenter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01" y="457528"/>
            <a:ext cx="905598" cy="243295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C60B736-AEDE-AB43-B75F-1B9181B0350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963084" y="3610537"/>
            <a:ext cx="10614915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6AD00B6-DC4F-CF43-9BCD-7180174F2A33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7721600" y="5486402"/>
            <a:ext cx="3711388" cy="380999"/>
          </a:xfrm>
        </p:spPr>
        <p:txBody>
          <a:bodyPr lIns="91440" tIns="0" rIns="0" bIns="0" anchor="ctr" anchorCtr="0"/>
          <a:lstStyle>
            <a:lvl1pPr marL="0" indent="0" algn="r">
              <a:buNone/>
              <a:defRPr sz="12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5269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rgbClr val="0E379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01" y="457528"/>
            <a:ext cx="905598" cy="243295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C3BF5CA-1FC9-654A-B4AD-4E05322E44EE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7721600" y="5486402"/>
            <a:ext cx="3711388" cy="380999"/>
          </a:xfrm>
        </p:spPr>
        <p:txBody>
          <a:bodyPr lIns="91440" tIns="0" rIns="0" bIns="0" anchor="ctr" anchorCtr="0"/>
          <a:lstStyle>
            <a:lvl1pPr marL="0" indent="0" algn="r">
              <a:buNone/>
              <a:defRPr sz="12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1279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2514600"/>
            <a:ext cx="10614914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rgbClr val="0E379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401" y="457528"/>
            <a:ext cx="905598" cy="243295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C60B736-AEDE-AB43-B75F-1B9181B0350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963084" y="3610537"/>
            <a:ext cx="10614915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4B98D26-847C-9845-9DF6-CD64206F9E9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7721600" y="5486402"/>
            <a:ext cx="3711388" cy="380999"/>
          </a:xfrm>
        </p:spPr>
        <p:txBody>
          <a:bodyPr lIns="91440" tIns="0" rIns="0" bIns="0" anchor="ctr" anchorCtr="0"/>
          <a:lstStyle>
            <a:lvl1pPr marL="0" indent="0" algn="r">
              <a:buNone/>
              <a:defRPr sz="1200" b="0">
                <a:solidFill>
                  <a:srgbClr val="0E379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26387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18B0AFA-DAA8-834C-B45F-6B0498C18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08345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44196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23894-2F61-4C37-A959-A5AEBB6864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46482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400410-10F9-C84A-9DF3-9458A145B9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4945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077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3429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6576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AC3D8-46A2-46F8-85B9-2BE2B1EDE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09600" y="4343400"/>
            <a:ext cx="11176000" cy="16764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1A1B182-E60A-8E4B-92A8-FF07D3A0C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01920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1371600"/>
            <a:ext cx="12192000" cy="4953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AC3D8-46A2-46F8-85B9-2BE2B1EDE0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6A1BF83-D414-F84D-8096-BCC67E77A6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98524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7DFD5-6371-410C-A822-8EE9061B7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3246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66C950F-6E8E-A74F-8F0F-42A1A8754E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686454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7DFD5-6371-410C-A822-8EE9061B7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3246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553200" y="3810000"/>
            <a:ext cx="5232400" cy="205740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79A0CA3-F894-E845-A9DF-D7A2587ED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07732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63246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2145A41A-CCA6-C142-9007-8D084F698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94592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1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02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096000" cy="632460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B4119A0-5B6B-2448-AF0E-21893EC6E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48245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096000" y="-12698"/>
            <a:ext cx="3111500" cy="322818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093200" y="2"/>
            <a:ext cx="3111500" cy="322818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6096000" y="3096420"/>
            <a:ext cx="3111500" cy="3228180"/>
          </a:xfr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9093200" y="3096420"/>
            <a:ext cx="3111500" cy="3228180"/>
          </a:xfr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69C9084-3E34-5747-A9FF-86DC7B7EB2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2166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54800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54801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-12698"/>
            <a:ext cx="3111500" cy="3228180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2997200" y="2"/>
            <a:ext cx="3111500" cy="3228180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0" y="3096420"/>
            <a:ext cx="3111500" cy="3228180"/>
          </a:xfr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997200" y="3096420"/>
            <a:ext cx="3111500" cy="3228180"/>
          </a:xfr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C835784-1329-A849-9592-4F75E201D3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240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82952" y="381001"/>
            <a:ext cx="2603496" cy="271542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-12698"/>
            <a:ext cx="3073400" cy="3188651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2"/>
            <a:ext cx="3061159" cy="3175951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073400" y="3182066"/>
            <a:ext cx="3028950" cy="3142534"/>
          </a:xfr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9175750" y="3182066"/>
            <a:ext cx="3028950" cy="3142534"/>
          </a:xfr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6"/>
          </p:nvPr>
        </p:nvSpPr>
        <p:spPr>
          <a:xfrm>
            <a:off x="9385304" y="381001"/>
            <a:ext cx="2603496" cy="271542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7"/>
          </p:nvPr>
        </p:nvSpPr>
        <p:spPr>
          <a:xfrm>
            <a:off x="355604" y="3429000"/>
            <a:ext cx="2603496" cy="271542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8"/>
          </p:nvPr>
        </p:nvSpPr>
        <p:spPr>
          <a:xfrm>
            <a:off x="6324831" y="3429000"/>
            <a:ext cx="2603496" cy="271542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09625882-5A05-2449-A81C-26FA736DC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85029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82952" y="381000"/>
            <a:ext cx="2603496" cy="5714999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-12698"/>
            <a:ext cx="3073400" cy="6337298"/>
          </a:xfr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2"/>
            <a:ext cx="3061159" cy="6324598"/>
          </a:xfr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6"/>
          </p:nvPr>
        </p:nvSpPr>
        <p:spPr>
          <a:xfrm>
            <a:off x="9385304" y="381001"/>
            <a:ext cx="2603496" cy="5714998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25DE432-BEC8-1947-A523-9C2E7A94A5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99445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7770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6"/>
          </p:nvPr>
        </p:nvSpPr>
        <p:spPr>
          <a:xfrm>
            <a:off x="6553200" y="2438400"/>
            <a:ext cx="5029200" cy="320040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9"/>
          </p:nvPr>
        </p:nvSpPr>
        <p:spPr>
          <a:xfrm>
            <a:off x="-2446" y="1371600"/>
            <a:ext cx="6102350" cy="4953001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74C5D03-A95F-564F-B351-042DC584FE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60084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6"/>
          </p:nvPr>
        </p:nvSpPr>
        <p:spPr>
          <a:xfrm>
            <a:off x="609600" y="2438400"/>
            <a:ext cx="5029200" cy="3200400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9"/>
          </p:nvPr>
        </p:nvSpPr>
        <p:spPr>
          <a:xfrm>
            <a:off x="6096000" y="1371600"/>
            <a:ext cx="6102350" cy="4953001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DE9F56B-9E9E-6648-8441-958F0C0E00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3004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096000" y="0"/>
            <a:ext cx="6096000" cy="6324600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D2A8DF4-3EBD-6545-8562-0E83C8A7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13230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0" y="1295400"/>
            <a:ext cx="12192000" cy="5029200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 bwMode="auto">
          <a:xfrm>
            <a:off x="609600" y="533400"/>
            <a:ext cx="1117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408D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8000"/>
                </a:solidFill>
                <a:latin typeface="Arial" charset="0"/>
                <a:ea typeface="ＭＳ Ｐゴシック" pitchFamily="1" charset="-128"/>
              </a:defRPr>
            </a:lvl9pPr>
          </a:lstStyle>
          <a:p>
            <a:r>
              <a:rPr lang="en-US" kern="0"/>
              <a:t>Click to edit Master title style</a:t>
            </a:r>
            <a:endParaRPr lang="en-US" kern="0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15AC5F6F-EBB0-6F49-8C96-8FAC3437C6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5000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2"/>
          </p:nvPr>
        </p:nvSpPr>
        <p:spPr>
          <a:xfrm>
            <a:off x="0" y="1295400"/>
            <a:ext cx="12192000" cy="5029200"/>
          </a:xfrm>
        </p:spPr>
        <p:txBody>
          <a:bodyPr/>
          <a:lstStyle/>
          <a:p>
            <a:r>
              <a:rPr lang="en-US"/>
              <a:t>Click icon to add table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4CA808D4-F0B2-9945-9B47-97BBC94A9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10628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2"/>
          </p:nvPr>
        </p:nvSpPr>
        <p:spPr>
          <a:xfrm>
            <a:off x="0" y="1295400"/>
            <a:ext cx="12192000" cy="502920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1176000" cy="5334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4DDC869-E55C-2043-9BB4-AD791F9CDF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64608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Media Placeholder 5"/>
          <p:cNvSpPr>
            <a:spLocks noGrp="1"/>
          </p:cNvSpPr>
          <p:nvPr>
            <p:ph type="media" sz="quarter" idx="11"/>
          </p:nvPr>
        </p:nvSpPr>
        <p:spPr>
          <a:xfrm>
            <a:off x="609600" y="1295400"/>
            <a:ext cx="11176000" cy="4800600"/>
          </a:xfrm>
        </p:spPr>
        <p:txBody>
          <a:bodyPr/>
          <a:lstStyle/>
          <a:p>
            <a:r>
              <a:rPr lang="en-US"/>
              <a:t>Click icon to add media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0F4FD0AC-E5B7-2449-871F-D45FF202E1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79101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5486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9200" y="1219200"/>
            <a:ext cx="5486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F6647-AE92-4454-80D2-E2C2F9DF8C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1FAC938D-D8EB-194E-9FD2-C30B02D7A5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25729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876799" cy="1162050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0"/>
            <a:ext cx="6095999" cy="6324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876798" cy="4691063"/>
          </a:xfrm>
        </p:spPr>
        <p:txBody>
          <a:bodyPr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B63A-21CB-4A4B-8459-1638A80B45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690D1E6-AD6F-8B40-8647-E7178C48AF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31327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59C93-6A38-4A55-A434-A99FA1DFD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4BE4246B-C6EF-1740-B845-BED736C08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98895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1783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72800" y="228600"/>
            <a:ext cx="812800" cy="5715000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"/>
            <a:ext cx="10058400" cy="57150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306E3-FDEF-49FA-A1B1-E5156458F3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1638F40F-64D6-324A-BA4E-0BD67E610E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81384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0040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2783076"/>
            <a:ext cx="4991100" cy="133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solidFill>
          <a:srgbClr val="FE58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2783076"/>
            <a:ext cx="4991100" cy="1331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42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Section Header">
    <p:bg>
      <p:bgPr>
        <a:solidFill>
          <a:srgbClr val="0E37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00408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0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1_Section Header">
    <p:bg>
      <p:bgPr>
        <a:solidFill>
          <a:srgbClr val="FE58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00408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9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2_Section Header">
    <p:bg>
      <p:bgPr>
        <a:solidFill>
          <a:srgbClr val="E4A6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2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3_Section Header">
    <p:bg>
      <p:bgPr>
        <a:solidFill>
          <a:srgbClr val="B113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1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4_Section Header">
    <p:bg>
      <p:bgPr>
        <a:solidFill>
          <a:srgbClr val="40B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9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5_Section Header">
    <p:bg>
      <p:bgPr>
        <a:solidFill>
          <a:srgbClr val="2D62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5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6_Section Header">
    <p:bg>
      <p:bgPr>
        <a:solidFill>
          <a:srgbClr val="94B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9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0514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7_Section Header">
    <p:bg>
      <p:bgPr>
        <a:solidFill>
          <a:srgbClr val="7E85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2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8_Section Header">
    <p:bg>
      <p:bgPr>
        <a:solidFill>
          <a:srgbClr val="8B8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8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9_Section Header">
    <p:bg>
      <p:bgPr>
        <a:solidFill>
          <a:srgbClr val="9F9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9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0_Section Header">
    <p:bg>
      <p:bgPr>
        <a:solidFill>
          <a:srgbClr val="A62B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1"/>
            <a:ext cx="6758516" cy="1079499"/>
          </a:xfrm>
        </p:spPr>
        <p:txBody>
          <a:bodyPr wrap="square" lIns="0" tIns="0" rIns="0" bIns="0" anchor="b" anchorCtr="0"/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043" y="5486402"/>
            <a:ext cx="6697557" cy="380999"/>
          </a:xfrm>
        </p:spPr>
        <p:txBody>
          <a:bodyPr lIns="91440" tIns="0" rIns="0" bIns="0" anchor="ctr" anchorCtr="0"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963084" y="5486400"/>
            <a:ext cx="60959" cy="381001"/>
          </a:xfrm>
          <a:prstGeom prst="rect">
            <a:avLst/>
          </a:prstGeom>
          <a:solidFill>
            <a:srgbClr val="FE581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457200"/>
            <a:ext cx="914400" cy="2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6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Color Fill">
    <p:bg>
      <p:bgPr>
        <a:solidFill>
          <a:srgbClr val="FD58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2D7870A-C449-A54F-A88C-DFE240860D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24586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Color Fill">
    <p:bg>
      <p:bgPr>
        <a:solidFill>
          <a:srgbClr val="A62B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05C8B59-BF9C-8D40-9DA8-D6A3A9BFFA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77339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Color Fill">
    <p:bg>
      <p:bgPr>
        <a:solidFill>
          <a:srgbClr val="9F9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E9984F44-06D3-004B-B146-6A52893533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50358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Color Fill">
    <p:bg>
      <p:bgPr>
        <a:solidFill>
          <a:srgbClr val="8B8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971800" y="6520544"/>
            <a:ext cx="7734299" cy="1313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Virginia Department of Transportation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96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Color Fill">
    <p:bg>
      <p:bgPr>
        <a:solidFill>
          <a:srgbClr val="7E85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E2620ED1-6B52-B945-90C5-D303787B9B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5178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Color Fill">
    <p:bg>
      <p:bgPr>
        <a:solidFill>
          <a:srgbClr val="94BB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C2FD7352-68AA-0145-965E-97D6722CDF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04875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4987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Color Fill">
    <p:bg>
      <p:bgPr>
        <a:solidFill>
          <a:srgbClr val="2D62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63248536-0BB9-C948-AC94-7608E3D857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414033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Color Fill">
    <p:bg>
      <p:bgPr>
        <a:solidFill>
          <a:srgbClr val="40BA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E67272AF-E52A-D44D-9B1C-3EFE47A192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254164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Color Fill">
    <p:bg>
      <p:bgPr>
        <a:solidFill>
          <a:srgbClr val="B113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5236F00-CC38-6344-87B3-01B4A749F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1422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Color Fill">
    <p:bg>
      <p:bgPr>
        <a:solidFill>
          <a:srgbClr val="E4A61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E7C053E1-095E-074A-B7A4-A06A9014D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36317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Color Fill">
    <p:bg>
      <p:bgPr>
        <a:solidFill>
          <a:srgbClr val="0E379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F973C-A8FB-4726-9A82-AA4992463D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8773859-50C2-BF44-8D49-874F36855C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Virginia Department of Transportation</a:t>
            </a:r>
          </a:p>
        </p:txBody>
      </p:sp>
    </p:spTree>
    <p:extLst>
      <p:ext uri="{BB962C8B-B14F-4D97-AF65-F5344CB8AC3E}">
        <p14:creationId xmlns:p14="http://schemas.microsoft.com/office/powerpoint/2010/main" val="171502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85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63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3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26" Type="http://schemas.openxmlformats.org/officeDocument/2006/relationships/slideLayout" Target="../slideLayouts/slideLayout39.xml"/><Relationship Id="rId39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34.xml"/><Relationship Id="rId34" Type="http://schemas.openxmlformats.org/officeDocument/2006/relationships/slideLayout" Target="../slideLayouts/slideLayout47.xml"/><Relationship Id="rId42" Type="http://schemas.openxmlformats.org/officeDocument/2006/relationships/slideLayout" Target="../slideLayouts/slideLayout55.xml"/><Relationship Id="rId47" Type="http://schemas.openxmlformats.org/officeDocument/2006/relationships/slideLayout" Target="../slideLayouts/slideLayout60.xml"/><Relationship Id="rId50" Type="http://schemas.openxmlformats.org/officeDocument/2006/relationships/slideLayout" Target="../slideLayouts/slideLayout63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9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24.xml"/><Relationship Id="rId24" Type="http://schemas.openxmlformats.org/officeDocument/2006/relationships/slideLayout" Target="../slideLayouts/slideLayout37.xml"/><Relationship Id="rId32" Type="http://schemas.openxmlformats.org/officeDocument/2006/relationships/slideLayout" Target="../slideLayouts/slideLayout45.xml"/><Relationship Id="rId37" Type="http://schemas.openxmlformats.org/officeDocument/2006/relationships/slideLayout" Target="../slideLayouts/slideLayout50.xml"/><Relationship Id="rId40" Type="http://schemas.openxmlformats.org/officeDocument/2006/relationships/slideLayout" Target="../slideLayouts/slideLayout53.xml"/><Relationship Id="rId45" Type="http://schemas.openxmlformats.org/officeDocument/2006/relationships/slideLayout" Target="../slideLayouts/slideLayout58.xml"/><Relationship Id="rId53" Type="http://schemas.openxmlformats.org/officeDocument/2006/relationships/image" Target="../media/image2.png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44.xml"/><Relationship Id="rId44" Type="http://schemas.openxmlformats.org/officeDocument/2006/relationships/slideLayout" Target="../slideLayouts/slideLayout57.xml"/><Relationship Id="rId52" Type="http://schemas.openxmlformats.org/officeDocument/2006/relationships/theme" Target="../theme/theme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Relationship Id="rId22" Type="http://schemas.openxmlformats.org/officeDocument/2006/relationships/slideLayout" Target="../slideLayouts/slideLayout35.xml"/><Relationship Id="rId27" Type="http://schemas.openxmlformats.org/officeDocument/2006/relationships/slideLayout" Target="../slideLayouts/slideLayout40.xml"/><Relationship Id="rId30" Type="http://schemas.openxmlformats.org/officeDocument/2006/relationships/slideLayout" Target="../slideLayouts/slideLayout43.xml"/><Relationship Id="rId35" Type="http://schemas.openxmlformats.org/officeDocument/2006/relationships/slideLayout" Target="../slideLayouts/slideLayout48.xml"/><Relationship Id="rId43" Type="http://schemas.openxmlformats.org/officeDocument/2006/relationships/slideLayout" Target="../slideLayouts/slideLayout56.xml"/><Relationship Id="rId48" Type="http://schemas.openxmlformats.org/officeDocument/2006/relationships/slideLayout" Target="../slideLayouts/slideLayout61.xml"/><Relationship Id="rId8" Type="http://schemas.openxmlformats.org/officeDocument/2006/relationships/slideLayout" Target="../slideLayouts/slideLayout21.xml"/><Relationship Id="rId51" Type="http://schemas.openxmlformats.org/officeDocument/2006/relationships/slideLayout" Target="../slideLayouts/slideLayout64.xml"/><Relationship Id="rId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5" Type="http://schemas.openxmlformats.org/officeDocument/2006/relationships/slideLayout" Target="../slideLayouts/slideLayout38.xml"/><Relationship Id="rId33" Type="http://schemas.openxmlformats.org/officeDocument/2006/relationships/slideLayout" Target="../slideLayouts/slideLayout46.xml"/><Relationship Id="rId38" Type="http://schemas.openxmlformats.org/officeDocument/2006/relationships/slideLayout" Target="../slideLayouts/slideLayout51.xml"/><Relationship Id="rId46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33.xml"/><Relationship Id="rId41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8.xml"/><Relationship Id="rId23" Type="http://schemas.openxmlformats.org/officeDocument/2006/relationships/slideLayout" Target="../slideLayouts/slideLayout36.xml"/><Relationship Id="rId28" Type="http://schemas.openxmlformats.org/officeDocument/2006/relationships/slideLayout" Target="../slideLayouts/slideLayout41.xml"/><Relationship Id="rId36" Type="http://schemas.openxmlformats.org/officeDocument/2006/relationships/slideLayout" Target="../slideLayouts/slideLayout49.xml"/><Relationship Id="rId4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8A00E-B7A3-4F8D-AB59-3FB88123C622}" type="datetimeFigureOut">
              <a:rPr lang="en-US" smtClean="0"/>
              <a:t>7/14/2025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57290-A47D-4A2B-8887-A18C90BE14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1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533400"/>
            <a:ext cx="1117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57585"/>
            <a:ext cx="11176000" cy="46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379200" y="6515387"/>
            <a:ext cx="4064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fld id="{E5A7BD8E-398B-4885-B8B4-FE8D9333EDD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 bwMode="auto">
          <a:xfrm>
            <a:off x="0" y="6324600"/>
            <a:ext cx="12192000" cy="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 userDrawn="1"/>
        </p:nvCxnSpPr>
        <p:spPr bwMode="auto">
          <a:xfrm>
            <a:off x="1828800" y="6515386"/>
            <a:ext cx="0" cy="1365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581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86D9B5CE-2B4D-FC4B-966E-7FF925A8D9F2}"/>
              </a:ext>
            </a:extLst>
          </p:cNvPr>
          <p:cNvPicPr>
            <a:picLocks noChangeAspect="1"/>
          </p:cNvPicPr>
          <p:nvPr userDrawn="1"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01" y="6462000"/>
            <a:ext cx="905598" cy="243295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E14340-22A0-3D47-94AC-8C9BF4948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34623" y="6416675"/>
            <a:ext cx="60187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Virginia Department of Transportation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92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  <p:sldLayoutId id="2147483707" r:id="rId45"/>
    <p:sldLayoutId id="2147483708" r:id="rId46"/>
    <p:sldLayoutId id="2147483709" r:id="rId47"/>
    <p:sldLayoutId id="2147483710" r:id="rId48"/>
    <p:sldLayoutId id="2147483711" r:id="rId49"/>
    <p:sldLayoutId id="2147483712" r:id="rId50"/>
    <p:sldLayoutId id="2147483713" r:id="rId5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408D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FF8000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2400" b="1">
          <a:solidFill>
            <a:srgbClr val="FE5815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000" b="1">
          <a:solidFill>
            <a:srgbClr val="00408D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800">
          <a:solidFill>
            <a:schemeClr val="bg2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800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00408D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00408D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00408D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00408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08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sz="2400" dirty="0"/>
              <a:t>Starts as soon as presentation adjourns</a:t>
            </a:r>
          </a:p>
          <a:p>
            <a:pPr lvl="1">
              <a:buFontTx/>
              <a:buChar char="-"/>
            </a:pPr>
            <a:r>
              <a:rPr lang="en-US" sz="2000" dirty="0"/>
              <a:t>2-hour site visit allowance includes travel</a:t>
            </a:r>
          </a:p>
          <a:p>
            <a:pPr lvl="1">
              <a:buFontTx/>
              <a:buChar char="-"/>
            </a:pPr>
            <a:r>
              <a:rPr lang="en-US" sz="2000" dirty="0"/>
              <a:t>Use Exit 143A to approach bridge from the South</a:t>
            </a:r>
          </a:p>
          <a:p>
            <a:pPr>
              <a:buFontTx/>
              <a:buChar char="-"/>
            </a:pPr>
            <a:r>
              <a:rPr lang="en-US" sz="2400" dirty="0"/>
              <a:t>No questions will be answered during the site visit</a:t>
            </a:r>
          </a:p>
          <a:p>
            <a:pPr>
              <a:buFontTx/>
              <a:buChar char="-"/>
            </a:pPr>
            <a:r>
              <a:rPr lang="en-US" sz="2400" dirty="0"/>
              <a:t>Upon completion we will meet back here for another Q&amp;A </a:t>
            </a:r>
          </a:p>
          <a:p>
            <a:pPr>
              <a:buFontTx/>
              <a:buChar char="-"/>
            </a:pPr>
            <a:r>
              <a:rPr lang="en-US" sz="2400" dirty="0"/>
              <a:t>Remember to sign in upon returning for the Q&amp;A</a:t>
            </a:r>
          </a:p>
          <a:p>
            <a:pPr>
              <a:buFontTx/>
              <a:buChar char="-"/>
            </a:pPr>
            <a:r>
              <a:rPr lang="en-US" sz="2400" dirty="0"/>
              <a:t>Lane Closure will be set up by VDOT, park within closure</a:t>
            </a:r>
          </a:p>
          <a:p>
            <a:pPr lvl="1">
              <a:buFontTx/>
              <a:buChar char="-"/>
            </a:pPr>
            <a:r>
              <a:rPr lang="en-US" sz="2000" dirty="0"/>
              <a:t>Right lane of </a:t>
            </a:r>
            <a:r>
              <a:rPr lang="en-US" sz="2000" dirty="0" err="1"/>
              <a:t>Rte</a:t>
            </a:r>
            <a:r>
              <a:rPr lang="en-US" sz="2000" dirty="0"/>
              <a:t> 1 NB</a:t>
            </a:r>
          </a:p>
          <a:p>
            <a:pPr>
              <a:buFontTx/>
              <a:buChar char="-"/>
            </a:pPr>
            <a:r>
              <a:rPr lang="en-US" sz="2400" dirty="0"/>
              <a:t>PPE is required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 – Site Visit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Virginia Department of Transportation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74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9C91D88-BB3C-FA4B-9537-E2FE39A15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8844" y="2229067"/>
            <a:ext cx="3734014" cy="15727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200" dirty="0">
                <a:solidFill>
                  <a:srgbClr val="00408D"/>
                </a:solidFill>
              </a:rPr>
              <a:t>Rte. 1 </a:t>
            </a:r>
            <a:r>
              <a:rPr lang="en-US" sz="3200" dirty="0" err="1">
                <a:solidFill>
                  <a:srgbClr val="00408D"/>
                </a:solidFill>
              </a:rPr>
              <a:t>Chopawamsic</a:t>
            </a:r>
            <a:r>
              <a:rPr lang="en-US" sz="3200" dirty="0">
                <a:solidFill>
                  <a:srgbClr val="00408D"/>
                </a:solidFill>
              </a:rPr>
              <a:t> Creek Bridge- Stafford County, VA</a:t>
            </a: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8B6A60-A323-20EB-E4E8-45AB7FC66E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77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8831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AD707-A29F-884E-8438-6966B5E19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5" y="1201783"/>
            <a:ext cx="10614914" cy="2989217"/>
          </a:xfrm>
        </p:spPr>
        <p:txBody>
          <a:bodyPr>
            <a:noAutofit/>
          </a:bodyPr>
          <a:lstStyle/>
          <a:p>
            <a:pPr algn="ctr"/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UPC 111406 </a:t>
            </a:r>
            <a:br>
              <a:rPr lang="en-US" dirty="0"/>
            </a:br>
            <a:r>
              <a:rPr lang="en-US" dirty="0"/>
              <a:t>Route 1 over </a:t>
            </a:r>
            <a:r>
              <a:rPr lang="en-US" dirty="0" err="1"/>
              <a:t>Chopawamsic</a:t>
            </a:r>
            <a:r>
              <a:rPr lang="en-US" dirty="0"/>
              <a:t> Creek</a:t>
            </a:r>
            <a:br>
              <a:rPr lang="en-US" dirty="0"/>
            </a:br>
            <a:r>
              <a:rPr lang="en-US" dirty="0"/>
              <a:t>Bridge Replacement Project</a:t>
            </a:r>
            <a:br>
              <a:rPr lang="en-US" dirty="0"/>
            </a:br>
            <a:r>
              <a:rPr lang="en-US" dirty="0"/>
              <a:t>mandatory Showing</a:t>
            </a:r>
            <a:br>
              <a:rPr lang="en-US" dirty="0"/>
            </a:br>
            <a:r>
              <a:rPr lang="en-US" dirty="0"/>
              <a:t>July 15, 2025 @ 9 AM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91D88-BB3C-FA4B-9537-E2FE39A15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89357" y="5486402"/>
            <a:ext cx="7270872" cy="380999"/>
          </a:xfrm>
        </p:spPr>
        <p:txBody>
          <a:bodyPr>
            <a:noAutofit/>
          </a:bodyPr>
          <a:lstStyle/>
          <a:p>
            <a:r>
              <a:rPr lang="en-US" dirty="0"/>
              <a:t>Doug McAvoy P.E., Fredericksburg District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B08F59-1431-2940-9A63-CA888CBE95C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7721600" y="5486402"/>
            <a:ext cx="3708400" cy="380999"/>
          </a:xfrm>
        </p:spPr>
        <p:txBody>
          <a:bodyPr/>
          <a:lstStyle/>
          <a:p>
            <a:r>
              <a:rPr lang="en-US" dirty="0"/>
              <a:t>July 15, 2025</a:t>
            </a:r>
          </a:p>
        </p:txBody>
      </p:sp>
    </p:spTree>
    <p:extLst>
      <p:ext uri="{BB962C8B-B14F-4D97-AF65-F5344CB8AC3E}">
        <p14:creationId xmlns:p14="http://schemas.microsoft.com/office/powerpoint/2010/main" val="340926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4459"/>
            <a:ext cx="11176000" cy="749941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Bridge– General Background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Virginia Department of Transportation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914400"/>
            <a:ext cx="11176000" cy="5410199"/>
          </a:xfrm>
        </p:spPr>
        <p:txBody>
          <a:bodyPr/>
          <a:lstStyle/>
          <a:p>
            <a:pPr marL="0" indent="0"/>
            <a:r>
              <a:rPr lang="en-US" dirty="0"/>
              <a:t>- Built in 1932 and widened in 1957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- Operates as a two-lane roadway, both Northbound and Southbound on Rte. 1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 - 2 spans (existing)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- Total Length 75.1’(existing)</a:t>
            </a:r>
          </a:p>
          <a:p>
            <a:pPr marL="0" indent="0"/>
            <a:endParaRPr lang="en-US" dirty="0"/>
          </a:p>
          <a:p>
            <a:pPr marL="0" indent="0"/>
            <a:r>
              <a:rPr lang="en-US" dirty="0"/>
              <a:t>- ADT 21,613(2023)</a:t>
            </a:r>
          </a:p>
          <a:p>
            <a:pPr marL="0" indent="0" algn="ctr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5F831B-70CA-CDDB-C87A-36E9539B4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004" y="2648675"/>
            <a:ext cx="6105789" cy="344359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FB03571-2511-6D9B-CCCB-A789708322C7}"/>
              </a:ext>
            </a:extLst>
          </p:cNvPr>
          <p:cNvCxnSpPr>
            <a:cxnSpLocks/>
          </p:cNvCxnSpPr>
          <p:nvPr/>
        </p:nvCxnSpPr>
        <p:spPr bwMode="auto">
          <a:xfrm flipH="1">
            <a:off x="9489057" y="4824185"/>
            <a:ext cx="334043" cy="446555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AE2FC5D-54F6-74A2-FA69-79D163DAE016}"/>
              </a:ext>
            </a:extLst>
          </p:cNvPr>
          <p:cNvCxnSpPr/>
          <p:nvPr/>
        </p:nvCxnSpPr>
        <p:spPr bwMode="auto">
          <a:xfrm>
            <a:off x="8691899" y="4685153"/>
            <a:ext cx="698739" cy="362309"/>
          </a:xfrm>
          <a:prstGeom prst="straightConnector1">
            <a:avLst/>
          </a:prstGeom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495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4459"/>
            <a:ext cx="11176000" cy="749941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/>
              <a:t> </a:t>
            </a:r>
            <a:r>
              <a:rPr lang="en-US">
                <a:solidFill>
                  <a:schemeClr val="bg1"/>
                </a:solidFill>
              </a:rPr>
              <a:t>Chopawamsic Creek Bridge – Project Background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Virginia Department of Transportation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846666"/>
            <a:ext cx="11176000" cy="5410199"/>
          </a:xfrm>
        </p:spPr>
        <p:txBody>
          <a:bodyPr/>
          <a:lstStyle/>
          <a:p>
            <a:pPr marL="0" indent="0"/>
            <a:endParaRPr lang="en-US" dirty="0"/>
          </a:p>
          <a:p>
            <a:pPr marL="0" indent="0"/>
            <a:r>
              <a:rPr lang="en-US" dirty="0"/>
              <a:t>Scope of work-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Demolish and reconstruct existing 2 span bridge to proposed single span bridge with approach slabs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Phased construction maintaining two lanes of traffic in each direction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Roadway widening with 8’ paved shoulders and guardrail upgrades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Waterline relocation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0" indent="0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endParaRPr lang="en-US" dirty="0"/>
          </a:p>
          <a:p>
            <a:pPr marL="0" indent="0"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220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3400"/>
            <a:ext cx="11176000" cy="533400"/>
          </a:xfrm>
          <a:solidFill>
            <a:schemeClr val="tx1"/>
          </a:solidFill>
        </p:spPr>
        <p:txBody>
          <a:bodyPr wrap="square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Bridge- Constraints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</p:spPr>
        <p:txBody>
          <a:bodyPr anchor="ctr">
            <a:normAutofit/>
          </a:bodyPr>
          <a:lstStyle/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Virginia Department of Transportation</a:t>
            </a:r>
          </a:p>
        </p:txBody>
      </p:sp>
      <p:graphicFrame>
        <p:nvGraphicFramePr>
          <p:cNvPr id="6" name="Content Placeholder 1">
            <a:extLst>
              <a:ext uri="{FF2B5EF4-FFF2-40B4-BE49-F238E27FC236}">
                <a16:creationId xmlns:a16="http://schemas.microsoft.com/office/drawing/2014/main" id="{090F33BD-805E-6803-C146-519A0FC939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5613965"/>
              </p:ext>
            </p:extLst>
          </p:nvPr>
        </p:nvGraphicFramePr>
        <p:xfrm>
          <a:off x="609600" y="1257585"/>
          <a:ext cx="11176000" cy="4686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02377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4459"/>
            <a:ext cx="11176000" cy="580125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Bridge– Constraints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Virginia Department of Transportation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973804"/>
            <a:ext cx="11176000" cy="915140"/>
          </a:xfrm>
        </p:spPr>
        <p:txBody>
          <a:bodyPr/>
          <a:lstStyle/>
          <a:p>
            <a:pPr marL="800100" lvl="2" indent="0" algn="ctr">
              <a:buNone/>
            </a:pP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Overhead Transmission Lines </a:t>
            </a:r>
          </a:p>
          <a:p>
            <a:pPr marL="0" indent="0"/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073462-9D29-6BDE-35A2-7B2472552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39" y="2118164"/>
            <a:ext cx="10405770" cy="354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9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C0ACBD7B-B53F-BD4A-2E0C-CAA4AE5A1BD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609600" y="2438400"/>
            <a:ext cx="5029200" cy="32004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Project Specific submittals are located within the Special Provisions of this Contract.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66699"/>
            <a:ext cx="11176000" cy="533400"/>
          </a:xfrm>
          <a:solidFill>
            <a:schemeClr val="tx1"/>
          </a:solidFill>
        </p:spPr>
        <p:txBody>
          <a:bodyPr wrap="square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Bridge– Submittals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57401" y="6515387"/>
            <a:ext cx="5181600" cy="136524"/>
          </a:xfrm>
        </p:spPr>
        <p:txBody>
          <a:bodyPr anchor="ctr">
            <a:normAutofit/>
          </a:bodyPr>
          <a:lstStyle/>
          <a:p>
            <a:pPr marL="0" marR="0" lvl="0" indent="0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</a:rPr>
              <a:t>Virginia Department of Transportation</a:t>
            </a:r>
          </a:p>
        </p:txBody>
      </p:sp>
      <p:graphicFrame>
        <p:nvGraphicFramePr>
          <p:cNvPr id="6" name="Content Placeholder 1">
            <a:extLst>
              <a:ext uri="{FF2B5EF4-FFF2-40B4-BE49-F238E27FC236}">
                <a16:creationId xmlns:a16="http://schemas.microsoft.com/office/drawing/2014/main" id="{65C84097-2D93-8696-0CBB-B8CA269611CA}"/>
              </a:ext>
            </a:extLst>
          </p:cNvPr>
          <p:cNvGraphicFramePr>
            <a:graphicFrameLocks noGrp="1"/>
          </p:cNvGraphicFramePr>
          <p:nvPr>
            <p:ph type="chart" sz="quarter" idx="19"/>
            <p:extLst>
              <p:ext uri="{D42A27DB-BD31-4B8C-83A1-F6EECF244321}">
                <p14:modId xmlns:p14="http://schemas.microsoft.com/office/powerpoint/2010/main" val="3626000543"/>
              </p:ext>
            </p:extLst>
          </p:nvPr>
        </p:nvGraphicFramePr>
        <p:xfrm>
          <a:off x="6096000" y="1371600"/>
          <a:ext cx="5689600" cy="4824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078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57DC43D-5974-AD4B-B1C0-9D3857980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64459"/>
            <a:ext cx="11176000" cy="580125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err="1">
                <a:solidFill>
                  <a:schemeClr val="bg1"/>
                </a:solidFill>
              </a:rPr>
              <a:t>Chopawamsic</a:t>
            </a:r>
            <a:r>
              <a:rPr lang="en-US" dirty="0">
                <a:solidFill>
                  <a:schemeClr val="bg1"/>
                </a:solidFill>
              </a:rPr>
              <a:t> Creek Bridge– Questions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99C550-5867-8741-BC38-03D50669E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charset="0"/>
                <a:ea typeface="ＭＳ Ｐゴシック" pitchFamily="1" charset="-128"/>
                <a:cs typeface="+mn-cs"/>
              </a:rPr>
              <a:t>Virginia Department of Transportation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Arial" charset="0"/>
              <a:ea typeface="ＭＳ Ｐゴシック" pitchFamily="1" charset="-128"/>
              <a:cs typeface="+mn-cs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953589"/>
            <a:ext cx="11176000" cy="5371010"/>
          </a:xfrm>
        </p:spPr>
        <p:txBody>
          <a:bodyPr/>
          <a:lstStyle/>
          <a:p>
            <a:pPr marL="0" indent="0" algn="ctr"/>
            <a:r>
              <a:rPr lang="en-US" sz="2000" dirty="0"/>
              <a:t>Questions and answers will be submitted via Addendum with meeting minutes.</a:t>
            </a:r>
          </a:p>
        </p:txBody>
      </p:sp>
      <p:pic>
        <p:nvPicPr>
          <p:cNvPr id="6" name="Picture 5" descr="Close-up of question mark on a hardwood floor against a wall">
            <a:extLst>
              <a:ext uri="{FF2B5EF4-FFF2-40B4-BE49-F238E27FC236}">
                <a16:creationId xmlns:a16="http://schemas.microsoft.com/office/drawing/2014/main" id="{3C4B845F-DBC6-7A27-0394-93C17BE818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744" y="1533018"/>
            <a:ext cx="8897711" cy="437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5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DOTtemplate1">
  <a:themeElements>
    <a:clrScheme name="VDOT">
      <a:dk1>
        <a:srgbClr val="0060AA"/>
      </a:dk1>
      <a:lt1>
        <a:srgbClr val="FFFFFF"/>
      </a:lt1>
      <a:dk2>
        <a:srgbClr val="F47735"/>
      </a:dk2>
      <a:lt2>
        <a:srgbClr val="2D2015"/>
      </a:lt2>
      <a:accent1>
        <a:srgbClr val="F47735"/>
      </a:accent1>
      <a:accent2>
        <a:srgbClr val="F79A68"/>
      </a:accent2>
      <a:accent3>
        <a:srgbClr val="FFFFFF"/>
      </a:accent3>
      <a:accent4>
        <a:srgbClr val="005191"/>
      </a:accent4>
      <a:accent5>
        <a:srgbClr val="F8BDAE"/>
      </a:accent5>
      <a:accent6>
        <a:srgbClr val="E08B5E"/>
      </a:accent6>
      <a:hlink>
        <a:srgbClr val="0060AA"/>
      </a:hlink>
      <a:folHlink>
        <a:srgbClr val="949CA1"/>
      </a:folHlink>
    </a:clrScheme>
    <a:fontScheme name="VDOTtemplate1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VDOTtemplate1 1">
        <a:dk1>
          <a:srgbClr val="0060AA"/>
        </a:dk1>
        <a:lt1>
          <a:srgbClr val="FFFFFF"/>
        </a:lt1>
        <a:dk2>
          <a:srgbClr val="F47735"/>
        </a:dk2>
        <a:lt2>
          <a:srgbClr val="2D2015"/>
        </a:lt2>
        <a:accent1>
          <a:srgbClr val="F47735"/>
        </a:accent1>
        <a:accent2>
          <a:srgbClr val="F79A68"/>
        </a:accent2>
        <a:accent3>
          <a:srgbClr val="FFFFFF"/>
        </a:accent3>
        <a:accent4>
          <a:srgbClr val="005191"/>
        </a:accent4>
        <a:accent5>
          <a:srgbClr val="F8BDAE"/>
        </a:accent5>
        <a:accent6>
          <a:srgbClr val="E08B5E"/>
        </a:accent6>
        <a:hlink>
          <a:srgbClr val="0060AA"/>
        </a:hlink>
        <a:folHlink>
          <a:srgbClr val="949C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VDOTPowerPointTemplateWIDE" id="{4BEF9326-C0E6-984D-9DCD-AFEA837E9170}" vid="{6833AFE4-AF01-6E47-B047-A6D93B65F6A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5318</TotalTime>
  <Words>578</Words>
  <Application>Microsoft Office PowerPoint</Application>
  <PresentationFormat>Widescreen</PresentationFormat>
  <Paragraphs>86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VDOTtemplate1</vt:lpstr>
      <vt:lpstr>PowerPoint Presentation</vt:lpstr>
      <vt:lpstr>PowerPoint Presentation</vt:lpstr>
      <vt:lpstr>   UPC 111406  Route 1 over Chopawamsic Creek Bridge Replacement Project mandatory Showing July 15, 2025 @ 9 AM </vt:lpstr>
      <vt:lpstr> Chopawamsic Creek Bridge– General Background</vt:lpstr>
      <vt:lpstr> Chopawamsic Creek Bridge – Project Background</vt:lpstr>
      <vt:lpstr> Chopawamsic Creek Bridge- Constraints</vt:lpstr>
      <vt:lpstr> Chopawamsic Creek Bridge– Constraints</vt:lpstr>
      <vt:lpstr> Chopawamsic Creek Bridge– Submittals</vt:lpstr>
      <vt:lpstr> Chopawamsic Creek Bridge– Questions</vt:lpstr>
      <vt:lpstr> Chopawamsic Creek Bridge – Site Visit</vt:lpstr>
    </vt:vector>
  </TitlesOfParts>
  <Company>Virginia IT Infrastructure Partnership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Foor, Wesley (VDOT)</dc:creator>
  <cp:lastModifiedBy>McAvoy, Douglas (VDOT)</cp:lastModifiedBy>
  <cp:revision>89</cp:revision>
  <dcterms:created xsi:type="dcterms:W3CDTF">2021-08-10T17:48:07Z</dcterms:created>
  <dcterms:modified xsi:type="dcterms:W3CDTF">2025-07-14T14:55:12Z</dcterms:modified>
</cp:coreProperties>
</file>